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 id="2147483702" r:id="rId2"/>
  </p:sldMasterIdLst>
  <p:sldIdLst>
    <p:sldId id="256"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23" r:id="rId22"/>
  </p:sldIdLst>
  <p:sldSz cx="18288000" cy="10287000"/>
  <p:notesSz cx="6858000" cy="9144000"/>
  <p:embeddedFontLst>
    <p:embeddedFont>
      <p:font typeface="Body Grotesque Large"/>
      <p:regular r:id="rId23"/>
    </p:embeddedFont>
    <p:embeddedFont>
      <p:font typeface="Calibri" panose="020F0502020204030204" pitchFamily="34" charset="0"/>
      <p:regular r:id="rId24"/>
      <p:bold r:id="rId25"/>
      <p:italic r:id="rId26"/>
      <p:boldItalic r:id="rId27"/>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31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font" Target="fonts/font4.fntdata"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font" Target="fonts/font3.fntdata"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font" Target="fonts/font2.fntdata"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font" Target="fonts/font1.fntdata" /><Relationship Id="rId28"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font" Target="fonts/font5.fntdata"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CD1A9C-51D2-55BF-CBCA-8FC717F76D84}"/>
              </a:ext>
            </a:extLst>
          </p:cNvPr>
          <p:cNvSpPr>
            <a:spLocks noGrp="1"/>
          </p:cNvSpPr>
          <p:nvPr>
            <p:ph type="ctrTitle"/>
          </p:nvPr>
        </p:nvSpPr>
        <p:spPr>
          <a:xfrm>
            <a:off x="2286000" y="1683545"/>
            <a:ext cx="13716000" cy="3581400"/>
          </a:xfrm>
        </p:spPr>
        <p:txBody>
          <a:bodyPr anchor="b"/>
          <a:lstStyle>
            <a:lvl1pPr algn="ctr">
              <a:defRPr sz="9000"/>
            </a:lvl1pPr>
          </a:lstStyle>
          <a:p>
            <a:r>
              <a:rPr lang="tr-TR"/>
              <a:t>Asıl başlık stilini düzenlemek için tıklayın</a:t>
            </a:r>
          </a:p>
        </p:txBody>
      </p:sp>
      <p:sp>
        <p:nvSpPr>
          <p:cNvPr id="3" name="Alt Başlık 2">
            <a:extLst>
              <a:ext uri="{FF2B5EF4-FFF2-40B4-BE49-F238E27FC236}">
                <a16:creationId xmlns:a16="http://schemas.microsoft.com/office/drawing/2014/main" id="{959F2B34-B0D1-C203-E791-475ED204458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D42EBF7-1351-83CC-F54E-58E8B1D12734}"/>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Alt Bilgi Yer Tutucusu 4">
            <a:extLst>
              <a:ext uri="{FF2B5EF4-FFF2-40B4-BE49-F238E27FC236}">
                <a16:creationId xmlns:a16="http://schemas.microsoft.com/office/drawing/2014/main" id="{581D68B2-5C22-9D1C-49D1-043CCE6DDBD1}"/>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3086345-7843-1FB7-25FC-2CF168F3BA5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189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5A00EB-C2B4-06B5-F3AD-23973A024A8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C1EC4C1-4C69-78E4-4058-14F9D50F94C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025BBC-C6FC-99BA-85CB-3DBE31D97A90}"/>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Alt Bilgi Yer Tutucusu 4">
            <a:extLst>
              <a:ext uri="{FF2B5EF4-FFF2-40B4-BE49-F238E27FC236}">
                <a16:creationId xmlns:a16="http://schemas.microsoft.com/office/drawing/2014/main" id="{3AE0AE1D-DDF6-8575-88A7-F49298CCF4A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955BE086-64B8-AFDA-31DA-B14DB6D849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701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F0FC93D-C7AF-41CA-A11B-F67F9EB4C734}"/>
              </a:ext>
            </a:extLst>
          </p:cNvPr>
          <p:cNvSpPr>
            <a:spLocks noGrp="1"/>
          </p:cNvSpPr>
          <p:nvPr>
            <p:ph type="title" orient="vert"/>
          </p:nvPr>
        </p:nvSpPr>
        <p:spPr>
          <a:xfrm>
            <a:off x="13087350" y="547688"/>
            <a:ext cx="3943350" cy="8717757"/>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B6ED884-0BF2-E2AF-BEED-2D88620D6BAF}"/>
              </a:ext>
            </a:extLst>
          </p:cNvPr>
          <p:cNvSpPr>
            <a:spLocks noGrp="1"/>
          </p:cNvSpPr>
          <p:nvPr>
            <p:ph type="body" orient="vert" idx="1"/>
          </p:nvPr>
        </p:nvSpPr>
        <p:spPr>
          <a:xfrm>
            <a:off x="1257300" y="547688"/>
            <a:ext cx="11601450" cy="871775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9AE600-2B55-56AF-4006-CE5FBA85BD61}"/>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Alt Bilgi Yer Tutucusu 4">
            <a:extLst>
              <a:ext uri="{FF2B5EF4-FFF2-40B4-BE49-F238E27FC236}">
                <a16:creationId xmlns:a16="http://schemas.microsoft.com/office/drawing/2014/main" id="{A816C747-2385-5722-F29F-177B0BF043C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140E0D3-AB12-D714-1E6B-D12EE0CE358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58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883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442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636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1199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8715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D44D7C-06FA-6302-C47A-466FB23B60E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42026F8-A3B7-E4A0-C934-6BC05594D6E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3168DF-3A85-8398-AB2C-AA10E7581965}"/>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Alt Bilgi Yer Tutucusu 4">
            <a:extLst>
              <a:ext uri="{FF2B5EF4-FFF2-40B4-BE49-F238E27FC236}">
                <a16:creationId xmlns:a16="http://schemas.microsoft.com/office/drawing/2014/main" id="{2F97E620-1B53-A3E2-60E8-6E62623C976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53E9042A-D571-6996-8C18-EB4B206F916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344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B84699-6F6F-4131-F7E1-CE81BFE83CBA}"/>
              </a:ext>
            </a:extLst>
          </p:cNvPr>
          <p:cNvSpPr>
            <a:spLocks noGrp="1"/>
          </p:cNvSpPr>
          <p:nvPr>
            <p:ph type="title"/>
          </p:nvPr>
        </p:nvSpPr>
        <p:spPr>
          <a:xfrm>
            <a:off x="1247775" y="2564608"/>
            <a:ext cx="15773400" cy="4279106"/>
          </a:xfrm>
        </p:spPr>
        <p:txBody>
          <a:bodyPr anchor="b"/>
          <a:lstStyle>
            <a:lvl1pPr>
              <a:defRPr sz="9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E87F4E6-A4CE-3BF6-4FAA-39A451EFC79F}"/>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31D052D-3518-59F2-E4F1-DF9D9C8EA6F0}"/>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Alt Bilgi Yer Tutucusu 4">
            <a:extLst>
              <a:ext uri="{FF2B5EF4-FFF2-40B4-BE49-F238E27FC236}">
                <a16:creationId xmlns:a16="http://schemas.microsoft.com/office/drawing/2014/main" id="{CD2065D9-0E8A-C6BC-C46A-1F501202666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A0703A-0610-851D-8922-912695665B8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680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78F85-F166-1983-5375-94E6204D1AF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0B5A304-F79B-21C6-1CA7-2029BFFDB474}"/>
              </a:ext>
            </a:extLst>
          </p:cNvPr>
          <p:cNvSpPr>
            <a:spLocks noGrp="1"/>
          </p:cNvSpPr>
          <p:nvPr>
            <p:ph sz="half" idx="1"/>
          </p:nvPr>
        </p:nvSpPr>
        <p:spPr>
          <a:xfrm>
            <a:off x="1257300" y="2738438"/>
            <a:ext cx="7772400" cy="65270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A7FFFD3-4713-997D-6260-11555EFA33DF}"/>
              </a:ext>
            </a:extLst>
          </p:cNvPr>
          <p:cNvSpPr>
            <a:spLocks noGrp="1"/>
          </p:cNvSpPr>
          <p:nvPr>
            <p:ph sz="half" idx="2"/>
          </p:nvPr>
        </p:nvSpPr>
        <p:spPr>
          <a:xfrm>
            <a:off x="9258300" y="2738438"/>
            <a:ext cx="7772400" cy="65270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B9C635-027B-CF61-2913-26D4FCEFDE4D}"/>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Alt Bilgi Yer Tutucusu 5">
            <a:extLst>
              <a:ext uri="{FF2B5EF4-FFF2-40B4-BE49-F238E27FC236}">
                <a16:creationId xmlns:a16="http://schemas.microsoft.com/office/drawing/2014/main" id="{C332444C-61A5-1FEE-1505-8A0B4107CBF3}"/>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1F044997-9BB8-609C-FA2F-8394FBC3163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468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611B7F-973C-990B-A1BB-D64A3C1E6266}"/>
              </a:ext>
            </a:extLst>
          </p:cNvPr>
          <p:cNvSpPr>
            <a:spLocks noGrp="1"/>
          </p:cNvSpPr>
          <p:nvPr>
            <p:ph type="title"/>
          </p:nvPr>
        </p:nvSpPr>
        <p:spPr>
          <a:xfrm>
            <a:off x="1259682" y="547688"/>
            <a:ext cx="15773400" cy="1988345"/>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8B60D8B-6519-309C-E522-AA60EC3940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B8F76F0-C868-245E-4632-7F221FAF8904}"/>
              </a:ext>
            </a:extLst>
          </p:cNvPr>
          <p:cNvSpPr>
            <a:spLocks noGrp="1"/>
          </p:cNvSpPr>
          <p:nvPr>
            <p:ph sz="half" idx="2"/>
          </p:nvPr>
        </p:nvSpPr>
        <p:spPr>
          <a:xfrm>
            <a:off x="1259683" y="3757613"/>
            <a:ext cx="7736681" cy="55268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6E6514C-F251-CFA3-AFA8-FE3AEFC1126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0983118-0398-4838-A4D6-2F0952BFDA27}"/>
              </a:ext>
            </a:extLst>
          </p:cNvPr>
          <p:cNvSpPr>
            <a:spLocks noGrp="1"/>
          </p:cNvSpPr>
          <p:nvPr>
            <p:ph sz="quarter" idx="4"/>
          </p:nvPr>
        </p:nvSpPr>
        <p:spPr>
          <a:xfrm>
            <a:off x="9258300" y="3757613"/>
            <a:ext cx="7774782" cy="55268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7BF96BD-23AC-A421-2BEE-95181228B222}"/>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Alt Bilgi Yer Tutucusu 7">
            <a:extLst>
              <a:ext uri="{FF2B5EF4-FFF2-40B4-BE49-F238E27FC236}">
                <a16:creationId xmlns:a16="http://schemas.microsoft.com/office/drawing/2014/main" id="{C2A91946-540D-0229-A302-856B2823D112}"/>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52175BED-65D7-A2BA-CEE1-644BFB68180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13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FBFAD7-BC30-1D12-3A6B-20392F4B315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9935EC6-DB81-E728-937D-37DE4B2A20F9}"/>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Alt Bilgi Yer Tutucusu 3">
            <a:extLst>
              <a:ext uri="{FF2B5EF4-FFF2-40B4-BE49-F238E27FC236}">
                <a16:creationId xmlns:a16="http://schemas.microsoft.com/office/drawing/2014/main" id="{042A8F87-C837-C9F9-7C13-74618066345F}"/>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8E9AF871-2734-B4FA-0E39-CE0C093ECE1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211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35B621-CD9F-A1E7-86EA-C3467B50BEFE}"/>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Alt Bilgi Yer Tutucusu 2">
            <a:extLst>
              <a:ext uri="{FF2B5EF4-FFF2-40B4-BE49-F238E27FC236}">
                <a16:creationId xmlns:a16="http://schemas.microsoft.com/office/drawing/2014/main" id="{1AD8D162-A302-E93E-625E-16FEDF0AE6B1}"/>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A537CC3F-72BA-225D-F6F8-21300539BF5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080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64D1D2-300D-B536-0E6C-AA40D87333AA}"/>
              </a:ext>
            </a:extLst>
          </p:cNvPr>
          <p:cNvSpPr>
            <a:spLocks noGrp="1"/>
          </p:cNvSpPr>
          <p:nvPr>
            <p:ph type="title"/>
          </p:nvPr>
        </p:nvSpPr>
        <p:spPr>
          <a:xfrm>
            <a:off x="1259683" y="685800"/>
            <a:ext cx="5898356" cy="2400300"/>
          </a:xfrm>
        </p:spPr>
        <p:txBody>
          <a:bodyPr anchor="b"/>
          <a:lstStyle>
            <a:lvl1pPr>
              <a:defRPr sz="48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47CA153-5B70-6CEB-8944-E7734EC9E76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BD0E050-BC7A-CB88-7872-A133861A8A5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FF376D7-C566-B817-A350-DB2D97E2B965}"/>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Alt Bilgi Yer Tutucusu 5">
            <a:extLst>
              <a:ext uri="{FF2B5EF4-FFF2-40B4-BE49-F238E27FC236}">
                <a16:creationId xmlns:a16="http://schemas.microsoft.com/office/drawing/2014/main" id="{E20097E8-BF75-FA7E-D8B4-61E2D18FAE51}"/>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0A00B388-D3D5-1597-4C33-DD379605A1E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518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FA1B0-F02B-CC01-D896-5677A20168F4}"/>
              </a:ext>
            </a:extLst>
          </p:cNvPr>
          <p:cNvSpPr>
            <a:spLocks noGrp="1"/>
          </p:cNvSpPr>
          <p:nvPr>
            <p:ph type="title"/>
          </p:nvPr>
        </p:nvSpPr>
        <p:spPr>
          <a:xfrm>
            <a:off x="1259683" y="685800"/>
            <a:ext cx="5898356" cy="2400300"/>
          </a:xfrm>
        </p:spPr>
        <p:txBody>
          <a:bodyPr anchor="b"/>
          <a:lstStyle>
            <a:lvl1pPr>
              <a:defRPr sz="48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BF35B39-CB5C-B19D-FF63-A0FD170697B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tr-TR"/>
          </a:p>
        </p:txBody>
      </p:sp>
      <p:sp>
        <p:nvSpPr>
          <p:cNvPr id="4" name="Metin Yer Tutucusu 3">
            <a:extLst>
              <a:ext uri="{FF2B5EF4-FFF2-40B4-BE49-F238E27FC236}">
                <a16:creationId xmlns:a16="http://schemas.microsoft.com/office/drawing/2014/main" id="{D4D68B18-F211-6E78-C87E-0BCC83BAD1D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152C568-5455-9964-1E17-4B8398D6D374}"/>
              </a:ext>
            </a:extLst>
          </p:cNvPr>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Alt Bilgi Yer Tutucusu 5">
            <a:extLst>
              <a:ext uri="{FF2B5EF4-FFF2-40B4-BE49-F238E27FC236}">
                <a16:creationId xmlns:a16="http://schemas.microsoft.com/office/drawing/2014/main" id="{A07C3EFB-96BB-3DC0-7FD2-1204A1EC4CC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95425D7-8A80-7FAF-EEA8-95565892FA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4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theme" Target="../theme/theme2.xml" /><Relationship Id="rId5" Type="http://schemas.openxmlformats.org/officeDocument/2006/relationships/slideLayout" Target="../slideLayouts/slideLayout16.xml" /><Relationship Id="rId4"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A9099CF-35FD-807A-2C8A-E6FA59A87E1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67D7897-CB19-BCA3-C557-741BAE3A01F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7AB463-A82A-B8E5-0BDB-F1273765D9F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12/4/2025</a:t>
            </a:fld>
            <a:endParaRPr lang="en-US"/>
          </a:p>
        </p:txBody>
      </p:sp>
      <p:sp>
        <p:nvSpPr>
          <p:cNvPr id="5" name="Alt Bilgi Yer Tutucusu 4">
            <a:extLst>
              <a:ext uri="{FF2B5EF4-FFF2-40B4-BE49-F238E27FC236}">
                <a16:creationId xmlns:a16="http://schemas.microsoft.com/office/drawing/2014/main" id="{4F990D0B-33C9-EFE1-D8DB-E7A2A9EE316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5EB61ADA-9875-FE36-24AD-F0187CC5A72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180284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tr-T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D9CC93"/>
          </a:solidFill>
        </p:spPr>
        <p:txBody>
          <a:bodyPr wrap="square" lIns="0" tIns="0" rIns="0" bIns="0" rtlCol="0"/>
          <a:lstStyle/>
          <a:p>
            <a:endParaRPr/>
          </a:p>
        </p:txBody>
      </p:sp>
      <p:sp>
        <p:nvSpPr>
          <p:cNvPr id="2" name="Holder 2"/>
          <p:cNvSpPr>
            <a:spLocks noGrp="1"/>
          </p:cNvSpPr>
          <p:nvPr>
            <p:ph type="title"/>
          </p:nvPr>
        </p:nvSpPr>
        <p:spPr>
          <a:xfrm>
            <a:off x="914400" y="411480"/>
            <a:ext cx="16459200" cy="16459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14416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6.png" /><Relationship Id="rId7" Type="http://schemas.openxmlformats.org/officeDocument/2006/relationships/image" Target="../media/image10.png" /><Relationship Id="rId2" Type="http://schemas.openxmlformats.org/officeDocument/2006/relationships/image" Target="../media/image5.jpg" /><Relationship Id="rId1" Type="http://schemas.openxmlformats.org/officeDocument/2006/relationships/slideLayout" Target="../slideLayouts/slideLayout16.xml" /><Relationship Id="rId6" Type="http://schemas.openxmlformats.org/officeDocument/2006/relationships/image" Target="../media/image9.png" /><Relationship Id="rId11" Type="http://schemas.openxmlformats.org/officeDocument/2006/relationships/hyperlink" Target="mailto:nuray.toruntay@tfo.k12.tr" TargetMode="External" /><Relationship Id="rId5" Type="http://schemas.openxmlformats.org/officeDocument/2006/relationships/image" Target="../media/image8.png" /><Relationship Id="rId10" Type="http://schemas.openxmlformats.org/officeDocument/2006/relationships/image" Target="../media/image13.jpg" /><Relationship Id="rId4" Type="http://schemas.openxmlformats.org/officeDocument/2006/relationships/image" Target="../media/image7.png" /><Relationship Id="rId9" Type="http://schemas.openxmlformats.org/officeDocument/2006/relationships/image" Target="../media/image12.png"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777" b="-5777"/>
            </a:stretch>
          </a:blipFill>
        </p:spPr>
        <p:txBody>
          <a:bodyPr/>
          <a:lstStyle/>
          <a:p>
            <a:endParaRPr lang="tr-TR"/>
          </a:p>
        </p:txBody>
      </p:sp>
      <p:sp>
        <p:nvSpPr>
          <p:cNvPr id="3" name="Freeform 3"/>
          <p:cNvSpPr/>
          <p:nvPr/>
        </p:nvSpPr>
        <p:spPr>
          <a:xfrm>
            <a:off x="14249400" y="7200900"/>
            <a:ext cx="8780962" cy="8067509"/>
          </a:xfrm>
          <a:custGeom>
            <a:avLst/>
            <a:gdLst/>
            <a:ahLst/>
            <a:cxnLst/>
            <a:rect l="l" t="t" r="r" b="b"/>
            <a:pathLst>
              <a:path w="8780962" h="8067509">
                <a:moveTo>
                  <a:pt x="0" y="0"/>
                </a:moveTo>
                <a:lnTo>
                  <a:pt x="8780962" y="0"/>
                </a:lnTo>
                <a:lnTo>
                  <a:pt x="8780962" y="8067509"/>
                </a:lnTo>
                <a:lnTo>
                  <a:pt x="0" y="8067509"/>
                </a:lnTo>
                <a:lnTo>
                  <a:pt x="0" y="0"/>
                </a:lnTo>
                <a:close/>
              </a:path>
            </a:pathLst>
          </a:custGeom>
          <a:blipFill>
            <a:blip r:embed="rId3"/>
            <a:stretch>
              <a:fillRect/>
            </a:stretch>
          </a:blipFill>
        </p:spPr>
        <p:txBody>
          <a:bodyPr/>
          <a:lstStyle/>
          <a:p>
            <a:endParaRPr lang="tr-TR"/>
          </a:p>
        </p:txBody>
      </p:sp>
      <p:sp>
        <p:nvSpPr>
          <p:cNvPr id="4" name="Freeform 4"/>
          <p:cNvSpPr/>
          <p:nvPr/>
        </p:nvSpPr>
        <p:spPr>
          <a:xfrm rot="-9389492">
            <a:off x="-3937002" y="-5098601"/>
            <a:ext cx="8780962" cy="8067509"/>
          </a:xfrm>
          <a:custGeom>
            <a:avLst/>
            <a:gdLst/>
            <a:ahLst/>
            <a:cxnLst/>
            <a:rect l="l" t="t" r="r" b="b"/>
            <a:pathLst>
              <a:path w="8780962" h="8067509">
                <a:moveTo>
                  <a:pt x="0" y="0"/>
                </a:moveTo>
                <a:lnTo>
                  <a:pt x="8780961" y="0"/>
                </a:lnTo>
                <a:lnTo>
                  <a:pt x="8780961" y="8067508"/>
                </a:lnTo>
                <a:lnTo>
                  <a:pt x="0" y="8067508"/>
                </a:lnTo>
                <a:lnTo>
                  <a:pt x="0" y="0"/>
                </a:lnTo>
                <a:close/>
              </a:path>
            </a:pathLst>
          </a:custGeom>
          <a:blipFill>
            <a:blip r:embed="rId3"/>
            <a:stretch>
              <a:fillRect/>
            </a:stretch>
          </a:blipFill>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17067"/>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3. Aile İçi İlgi ve Zaman Dengesini Korumak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3749168"/>
          </a:xfrm>
          <a:prstGeom prst="rect">
            <a:avLst/>
          </a:prstGeom>
          <a:noFill/>
        </p:spPr>
        <p:txBody>
          <a:bodyPr wrap="square" rtlCol="0">
            <a:spAutoFit/>
          </a:bodyPr>
          <a:lstStyle/>
          <a:p>
            <a:pPr algn="just">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Önceliğin her zaman kardeşlerde olması sebebiyle ailedeki zaman ve ilgi dengesizliğinden kaynaklı ebeveynlerin dikkati özel gereksinimi olan bireye daha çok yöneldiği için: i</a:t>
            </a:r>
            <a:r>
              <a:rPr lang="tr-TR" sz="2400" i="1" dirty="0">
                <a:latin typeface="Calibri" panose="020F0502020204030204" pitchFamily="34" charset="0"/>
                <a:ea typeface="Times New Roman" panose="02020603050405020304" pitchFamily="18" charset="0"/>
                <a:cs typeface="Calibri" panose="020F0502020204030204" pitchFamily="34" charset="0"/>
              </a:rPr>
              <a:t>hmal edilmişlik</a:t>
            </a:r>
            <a:r>
              <a:rPr lang="tr-TR" sz="2400" dirty="0">
                <a:latin typeface="Calibri" panose="020F0502020204030204" pitchFamily="34" charset="0"/>
                <a:ea typeface="Times New Roman" panose="02020603050405020304" pitchFamily="18" charset="0"/>
                <a:cs typeface="Calibri" panose="020F0502020204030204" pitchFamily="34" charset="0"/>
              </a:rPr>
              <a:t> ve daha az ilgi görme hissi yaşayabilir.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Calibri" panose="020F0502020204030204" pitchFamily="34" charset="0"/>
                <a:cs typeface="Calibri" panose="020F0502020204030204" pitchFamily="34" charset="0"/>
              </a:rPr>
              <a:t>. Her kardeşin kendi bireysel ilgi ve ihtiyaçları vardır.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Her birey için birebir özel zaman yaratmak çok etkilidir (günde 10–15 dakika bile fark yaratır).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Calibri" panose="020F0502020204030204" pitchFamily="34" charset="0"/>
                <a:cs typeface="Calibri" panose="020F0502020204030204" pitchFamily="34" charset="0"/>
              </a:rPr>
              <a:t>. Günlük veya haftalık kısa “özel zaman” seansları: 5–15 dakika bile yeterli olabilir.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Calibri" panose="020F0502020204030204" pitchFamily="34" charset="0"/>
                <a:cs typeface="Calibri" panose="020F0502020204030204" pitchFamily="34" charset="0"/>
              </a:rPr>
              <a:t>. Bu sürede sadece onunla oyun oynayın veya sohbet edin. </a:t>
            </a:r>
            <a:r>
              <a:rPr lang="tr-TR" sz="2400" u="sng" dirty="0">
                <a:latin typeface="Calibri" panose="020F0502020204030204" pitchFamily="34" charset="0"/>
                <a:ea typeface="Calibri" panose="020F0502020204030204" pitchFamily="34" charset="0"/>
                <a:cs typeface="Calibri" panose="020F0502020204030204" pitchFamily="34" charset="0"/>
              </a:rPr>
              <a:t>Özel, dokunulmazlık, ona ait olan, ona özel olan… Özel alanlar oluşturulmalıdır.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“Sen de benim için özelsin.” mesajı düzenli verilmelidir.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309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4. Yaşa Uygun Açıklama ve Bilgilendirme Yapmak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967765"/>
          </a:xfrm>
          <a:prstGeom prst="rect">
            <a:avLst/>
          </a:prstGeom>
          <a:noFill/>
        </p:spPr>
        <p:txBody>
          <a:bodyPr wrap="square" rtlCol="0">
            <a:spAutoFit/>
          </a:bodyPr>
          <a:lstStyle/>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Kardeş, durumun nedenlerini bilmediğinde korku ve yanlış anlamalar artabilir.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Yaşına uygun şekilde anlatılmalıdır.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94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30997"/>
          </a:xfrm>
          <a:prstGeom prst="rect">
            <a:avLst/>
          </a:prstGeom>
          <a:noFill/>
        </p:spPr>
        <p:txBody>
          <a:bodyPr wrap="square" rtlCol="0">
            <a:spAutoFit/>
          </a:bodyPr>
          <a:lstStyle/>
          <a:p>
            <a:pPr algn="ct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5. Aile İçi Duyguları Açıkça Konuşmak</a:t>
            </a:r>
            <a:endParaRPr lang="tr-TR" sz="4800" dirty="0"/>
          </a:p>
        </p:txBody>
      </p:sp>
      <p:sp>
        <p:nvSpPr>
          <p:cNvPr id="5" name="Metin kutusu 4"/>
          <p:cNvSpPr txBox="1"/>
          <p:nvPr/>
        </p:nvSpPr>
        <p:spPr>
          <a:xfrm>
            <a:off x="2209800" y="2476500"/>
            <a:ext cx="14249400" cy="3456587"/>
          </a:xfrm>
          <a:prstGeom prst="rect">
            <a:avLst/>
          </a:prstGeom>
          <a:noFill/>
        </p:spPr>
        <p:txBody>
          <a:bodyPr wrap="square" rtlCol="0">
            <a:spAutoFit/>
          </a:bodyPr>
          <a:lstStyle/>
          <a:p>
            <a:pPr>
              <a:lnSpc>
                <a:spcPct val="107000"/>
              </a:lnSpc>
              <a:spcAft>
                <a:spcPts val="80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Aile toplantıları yapılmalıdır.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Net cevaplar ve çözümler getirilmelidir.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Objektif ve şeffaf olunmalıdır.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Verilen sözler tutulmalıdır.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Olabildiğince adil olunmalıdır.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Haksızlık yapılmamasına özen gösterilmelidir.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62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6. Duygusal Güvenliği Sağlamak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967765"/>
          </a:xfrm>
          <a:prstGeom prst="rect">
            <a:avLst/>
          </a:prstGeom>
          <a:noFill/>
        </p:spPr>
        <p:txBody>
          <a:bodyPr wrap="square" rtlCol="0">
            <a:spAutoFit/>
          </a:bodyPr>
          <a:lstStyle/>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Kardeşler, öfke nöbetleri veya anlamlandıramadığı davranışlar karşısında korkabilirler.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“Buradayım, seni koruyacağım.” şeklinde güvenli alana yönlendirerek sakinleşmesi sağlanabilir.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61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769441"/>
          </a:xfrm>
          <a:prstGeom prst="rect">
            <a:avLst/>
          </a:prstGeom>
          <a:noFill/>
        </p:spPr>
        <p:txBody>
          <a:bodyPr wrap="square" rtlCol="0">
            <a:spAutoFit/>
          </a:bodyPr>
          <a:lstStyle/>
          <a:p>
            <a:pPr algn="ctr"/>
            <a:r>
              <a:rPr lang="tr-TR" sz="4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7. Güvenli Oyun Kurmak ve Etkileşimli Öğretimi Sağlamak</a:t>
            </a:r>
            <a:endParaRPr lang="tr-TR" sz="4400" dirty="0"/>
          </a:p>
        </p:txBody>
      </p:sp>
      <p:sp>
        <p:nvSpPr>
          <p:cNvPr id="5" name="Metin kutusu 4"/>
          <p:cNvSpPr txBox="1"/>
          <p:nvPr/>
        </p:nvSpPr>
        <p:spPr>
          <a:xfrm>
            <a:off x="2209800" y="2476500"/>
            <a:ext cx="14249400" cy="4246932"/>
          </a:xfrm>
          <a:prstGeom prst="rect">
            <a:avLst/>
          </a:prstGeom>
          <a:noFill/>
        </p:spPr>
        <p:txBody>
          <a:bodyPr wrap="square" rtlCol="0">
            <a:spAutoFit/>
          </a:bodyPr>
          <a:lstStyle/>
          <a:p>
            <a:pPr>
              <a:lnSpc>
                <a:spcPct val="107000"/>
              </a:lnSpc>
              <a:spcAft>
                <a:spcPts val="80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Kardeşlere:</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Oyunun nasıl başlatılacağı,</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Oyunda nasıl beklenmesi gerektiği,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Hangi oyunların uygun olduğu,</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Nasıl sakinleştirileceği gibi pratik bilgiler öğretildiğinde, ilişkileri daha güvenli ve keyifli olabilir.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u="sng" dirty="0">
                <a:latin typeface="Calibri" panose="020F0502020204030204" pitchFamily="34" charset="0"/>
                <a:ea typeface="Times New Roman" panose="02020603050405020304" pitchFamily="18" charset="0"/>
                <a:cs typeface="Calibri" panose="020F0502020204030204" pitchFamily="34" charset="0"/>
              </a:rPr>
              <a:t>Ortamı hazırlamak, rehberlik etmek, gerektiği durumlarda da müdahale ederek, geri çekilip bireylerin liderliğinde ama uzaktan da olsa kontrolle, gözlem yaparak ve de takip ederek tüm duyu organlarımız ve reflekslerimizle orada olmalıyız.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73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658835"/>
          </a:xfrm>
          <a:prstGeom prst="rect">
            <a:avLst/>
          </a:prstGeom>
          <a:noFill/>
        </p:spPr>
        <p:txBody>
          <a:bodyPr wrap="square" rtlCol="0">
            <a:spAutoFit/>
          </a:bodyPr>
          <a:lstStyle/>
          <a:p>
            <a:pPr lvl="0" algn="ctr">
              <a:lnSpc>
                <a:spcPct val="107000"/>
              </a:lnSpc>
              <a:spcAft>
                <a:spcPts val="800"/>
              </a:spcAft>
            </a:pPr>
            <a:r>
              <a:rPr lang="tr-TR" sz="36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8. Sorumluluk Yüklememek/Kardeşlik ile “Bakım </a:t>
            </a:r>
            <a:r>
              <a:rPr lang="tr-TR" sz="36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Verenlik</a:t>
            </a:r>
            <a:r>
              <a:rPr lang="tr-TR" sz="36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Karıştırmamak</a:t>
            </a:r>
            <a:endParaRPr lang="tr-TR"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3646576"/>
          </a:xfrm>
          <a:prstGeom prst="rect">
            <a:avLst/>
          </a:prstGeom>
          <a:noFill/>
        </p:spPr>
        <p:txBody>
          <a:bodyPr wrap="square" rtlCol="0">
            <a:spAutoFit/>
          </a:bodyPr>
          <a:lstStyle/>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Kardeşler çoğu zaman gönüllü küçük yardımcılar olurlar, ancak bu bir yük haline gelmemelidir.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i="1" dirty="0">
                <a:latin typeface="Calibri" panose="020F0502020204030204" pitchFamily="34" charset="0"/>
                <a:ea typeface="Times New Roman" panose="02020603050405020304" pitchFamily="18" charset="0"/>
                <a:cs typeface="Calibri" panose="020F0502020204030204" pitchFamily="34" charset="0"/>
              </a:rPr>
              <a:t>“Her şeyi tek başına yapmak zorunda değilsin.”</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Destek olmak isterlerse teşvik edilebilir ama </a:t>
            </a:r>
            <a:r>
              <a:rPr lang="tr-TR" sz="2400" i="1" dirty="0">
                <a:latin typeface="Calibri" panose="020F0502020204030204" pitchFamily="34" charset="0"/>
                <a:ea typeface="Times New Roman" panose="02020603050405020304" pitchFamily="18" charset="0"/>
                <a:cs typeface="Calibri" panose="020F0502020204030204" pitchFamily="34" charset="0"/>
              </a:rPr>
              <a:t>zorunluluk</a:t>
            </a:r>
            <a:r>
              <a:rPr lang="tr-TR" sz="2400" dirty="0">
                <a:latin typeface="Calibri" panose="020F0502020204030204" pitchFamily="34" charset="0"/>
                <a:ea typeface="Times New Roman" panose="02020603050405020304" pitchFamily="18" charset="0"/>
                <a:cs typeface="Calibri" panose="020F0502020204030204" pitchFamily="34" charset="0"/>
              </a:rPr>
              <a:t> gibi hissettirilmemelidir.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u="sng" dirty="0">
                <a:latin typeface="Calibri" panose="020F0502020204030204" pitchFamily="34" charset="0"/>
                <a:ea typeface="Times New Roman" panose="02020603050405020304" pitchFamily="18" charset="0"/>
                <a:cs typeface="Calibri" panose="020F0502020204030204" pitchFamily="34" charset="0"/>
              </a:rPr>
              <a:t>Ama tabii ki bir aile olarak kardeşten destek alacağız ama onlara yüklemeyeceğiz. Verilen sorumlulukları da dengede tutacağız. Ailecek bir iş yapılıyormuş gibi “Hadi birlikte yapalım, hep beraber hazırlayalım” Görev dağılımı tamamen ona bırakılmadan hep beraber yapılabilir. Görev değil de, küçük sorumluluklar verilebilir. Kardeş bu durumundan rahatsız olmaz “Onun da yapabilmesi için destek oluyoruz” şeklinde ifade edilebilir..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Bu durum, duygusal yükü de artırır.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18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658835"/>
          </a:xfrm>
          <a:prstGeom prst="rect">
            <a:avLst/>
          </a:prstGeom>
          <a:noFill/>
        </p:spPr>
        <p:txBody>
          <a:bodyPr wrap="square" rtlCol="0">
            <a:spAutoFit/>
          </a:bodyPr>
          <a:lstStyle/>
          <a:p>
            <a:pPr lvl="0" algn="ctr">
              <a:lnSpc>
                <a:spcPct val="107000"/>
              </a:lnSpc>
              <a:spcAft>
                <a:spcPts val="800"/>
              </a:spcAft>
            </a:pPr>
            <a:r>
              <a:rPr lang="tr-TR" sz="36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9. Kardeşin Güçlü Yönlerini Fark Etmek ve Başarılarını Öne Çıkarmak</a:t>
            </a:r>
            <a:endParaRPr lang="tr-TR"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4349524"/>
          </a:xfrm>
          <a:prstGeom prst="rect">
            <a:avLst/>
          </a:prstGeom>
          <a:noFill/>
        </p:spPr>
        <p:txBody>
          <a:bodyPr wrap="square" rtlCol="0">
            <a:spAutoFit/>
          </a:bodyPr>
          <a:lstStyle/>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Empati,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Sorumluluk,</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Sabır,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Problem çözme,</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Hassasiyet gibi gelişmiş yönleri de fark edilmeli ve takdir edilmelidir.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u="sng" dirty="0">
                <a:latin typeface="Calibri" panose="020F0502020204030204" pitchFamily="34" charset="0"/>
                <a:ea typeface="Times New Roman" panose="02020603050405020304" pitchFamily="18" charset="0"/>
                <a:cs typeface="Calibri" panose="020F0502020204030204" pitchFamily="34" charset="0"/>
              </a:rPr>
              <a:t>Yaptığı işler önemsenmeli ve başarıları görünür kılınmalıdır. Ayrıca özel bir yeteneği varsa da desteklenmelidir.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Toplum içinde farkındalık geliştirebilirler ve toplumdaki bireyleri de anlamaya çalışarak başkalarına rol model olurlar.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dirty="0" err="1">
                <a:latin typeface="Calibri" panose="020F0502020204030204" pitchFamily="34" charset="0"/>
                <a:ea typeface="Times New Roman" panose="02020603050405020304" pitchFamily="18" charset="0"/>
                <a:cs typeface="Calibri" panose="020F0502020204030204" pitchFamily="34" charset="0"/>
              </a:rPr>
              <a:t>Empatik</a:t>
            </a:r>
            <a:r>
              <a:rPr lang="tr-TR" sz="2400" dirty="0">
                <a:latin typeface="Calibri" panose="020F0502020204030204" pitchFamily="34" charset="0"/>
                <a:ea typeface="Times New Roman" panose="02020603050405020304" pitchFamily="18" charset="0"/>
                <a:cs typeface="Calibri" panose="020F0502020204030204" pitchFamily="34" charset="0"/>
              </a:rPr>
              <a:t> yaklaşımlar ile öncü/sempatik olurlar ve onları etkilerler.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94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10. Kendini Geriye Atma </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2358466"/>
          </a:xfrm>
          <a:prstGeom prst="rect">
            <a:avLst/>
          </a:prstGeom>
          <a:noFill/>
        </p:spPr>
        <p:txBody>
          <a:bodyPr wrap="square" rtlCol="0">
            <a:spAutoFit/>
          </a:bodyPr>
          <a:lstStyle/>
          <a:p>
            <a:pPr algn="just">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“Benim isteklerim önemli değil.”</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Kendi hayatıyla kardeşi arasında bir seçim yapmak zorunda hissedebilir.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Üniversite seçimi, meslek seçiminde: aileye yakın olma zorunluluğu hissedebilir.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“Ben güçlü olmalıyım, ben daha güçlü olmak zorundayım, ben her zaman yardım etmek zorundayım” diyerek kendi istek ve ihtiyaçlarını erteleyerek aileyi üzmek ve yormak istemeyebilirler.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33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11. İşbirliği ve Başarıyı Kutlamak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967765"/>
          </a:xfrm>
          <a:prstGeom prst="rect">
            <a:avLst/>
          </a:prstGeom>
          <a:noFill/>
        </p:spPr>
        <p:txBody>
          <a:bodyPr wrap="square" rtlCol="0">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Küçük etkileşimler bile takdir edildiğinde motivasyon artırır.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u="sng" dirty="0">
                <a:latin typeface="Calibri" panose="020F0502020204030204" pitchFamily="34" charset="0"/>
                <a:ea typeface="Times New Roman" panose="02020603050405020304" pitchFamily="18" charset="0"/>
                <a:cs typeface="Calibri" panose="020F0502020204030204" pitchFamily="34" charset="0"/>
              </a:rPr>
              <a:t>. Motivasyon ve cesaretlendirmeler sık sık yapılmalıdır.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53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12.Profesyonel ve Destek Gruplarından Yardım Almak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1362937"/>
          </a:xfrm>
          <a:prstGeom prst="rect">
            <a:avLst/>
          </a:prstGeom>
          <a:noFill/>
        </p:spPr>
        <p:txBody>
          <a:bodyPr wrap="square" rtlCol="0">
            <a:spAutoFit/>
          </a:bodyPr>
          <a:lstStyle/>
          <a:p>
            <a:pPr algn="just">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Kardeşlerde ciddi kaygı, içe kapanma, okul başarısında düşüş veya davranış bozuklukları varsa uzmanlara yönlendirilebilirler.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Gerekirse psikolojik destek, kardeş grupları ve </a:t>
            </a:r>
            <a:r>
              <a:rPr lang="tr-TR" sz="2400" dirty="0" err="1">
                <a:latin typeface="Calibri" panose="020F0502020204030204" pitchFamily="34" charset="0"/>
                <a:ea typeface="Times New Roman" panose="02020603050405020304" pitchFamily="18" charset="0"/>
                <a:cs typeface="Calibri" panose="020F0502020204030204" pitchFamily="34" charset="0"/>
              </a:rPr>
              <a:t>psiko</a:t>
            </a:r>
            <a:r>
              <a:rPr lang="tr-TR" sz="2400" dirty="0">
                <a:latin typeface="Calibri" panose="020F0502020204030204" pitchFamily="34" charset="0"/>
                <a:ea typeface="Times New Roman" panose="02020603050405020304" pitchFamily="18" charset="0"/>
                <a:cs typeface="Calibri" panose="020F0502020204030204" pitchFamily="34" charset="0"/>
              </a:rPr>
              <a:t>-eğitim çalışmaları kardeşlerin yükünü hafifletebilir.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77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388696"/>
          </a:xfrm>
          <a:prstGeom prst="rect">
            <a:avLst/>
          </a:prstGeom>
          <a:noFill/>
        </p:spPr>
        <p:txBody>
          <a:bodyPr wrap="square" rtlCol="0">
            <a:spAutoFit/>
          </a:bodyPr>
          <a:lstStyle/>
          <a:p>
            <a:pPr lvl="0" algn="ctr">
              <a:lnSpc>
                <a:spcPct val="107000"/>
              </a:lnSpc>
              <a:spcAft>
                <a:spcPts val="800"/>
              </a:spcAft>
              <a:tabLst>
                <a:tab pos="540385" algn="l"/>
              </a:tabLst>
            </a:pPr>
            <a:r>
              <a:rPr lang="tr-TR" b="1" dirty="0">
                <a:solidFill>
                  <a:prstClr val="black"/>
                </a:solidFill>
                <a:latin typeface="Calibri" panose="020F0502020204030204" pitchFamily="34" charset="0"/>
                <a:ea typeface="Calibri" panose="020F0502020204030204" pitchFamily="34" charset="0"/>
                <a:cs typeface="Calibri" panose="020F0502020204030204" pitchFamily="34" charset="0"/>
              </a:rPr>
              <a:t>GİRİŞ</a:t>
            </a: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6017609"/>
          </a:xfrm>
          <a:prstGeom prst="rect">
            <a:avLst/>
          </a:prstGeom>
          <a:noFill/>
        </p:spPr>
        <p:txBody>
          <a:bodyPr wrap="square" rtlCol="0">
            <a:spAutoFit/>
          </a:bodyPr>
          <a:lstStyle/>
          <a:p>
            <a:pPr algn="just">
              <a:lnSpc>
                <a:spcPct val="107000"/>
              </a:lnSpc>
              <a:spcAft>
                <a:spcPts val="800"/>
              </a:spcAft>
            </a:pPr>
            <a:r>
              <a:rPr lang="tr-TR" b="1" dirty="0">
                <a:latin typeface="Calibri" panose="020F0502020204030204" pitchFamily="34" charset="0"/>
                <a:ea typeface="Calibri" panose="020F0502020204030204" pitchFamily="34"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Her birey, gereksinimleri ne olursa olsun; sevilmek, saygı duyulmak, anlaşılmak, güvenmek, kabul edilmek ve değer görmek ister.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u="sng" dirty="0">
                <a:latin typeface="Calibri" panose="020F0502020204030204" pitchFamily="34" charset="0"/>
                <a:ea typeface="Times New Roman" panose="02020603050405020304" pitchFamily="18" charset="0"/>
                <a:cs typeface="Calibri" panose="020F0502020204030204" pitchFamily="34" charset="0"/>
              </a:rPr>
              <a:t>.Hepimizin bir gereksinimi var ama aslında hepimiz aynıyız. İşte bu özelliklerimiz bizi biz yapıyor ve bizi güzelleştirerek, özelleştiriyor.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Özel gereksinime sahip bir bireyle büyüyen kardeşler, aynı anda hem güçlü hem de zorlayıcı duygular yaşayabilmektedirler.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Bu durum, onların gelişim dönemlerine, aile içindeki rol dağılımına ve ebeveyn tutumlarına göre değişiklik göstermektedir.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u="sng" dirty="0">
                <a:latin typeface="Calibri" panose="020F0502020204030204" pitchFamily="34" charset="0"/>
                <a:ea typeface="Times New Roman" panose="02020603050405020304" pitchFamily="18" charset="0"/>
                <a:cs typeface="Calibri" panose="020F0502020204030204" pitchFamily="34" charset="0"/>
              </a:rPr>
              <a:t>Bu durumun herkes için bir reçetesi bulunmamaktadır. Koşullar, kültürler, evin özellikleri, imkânlar bu durumları etkileyen faktörlerdir. Aile kendisine göre geliştirip, dönüştürebilmelidir. Çözümün kendi içlerinde olduğunu fark ederek yaratıcı ebeveynler olup, fırsatları değerlendirmeleri gerekmektedir. Bunun için de çocuğunu veya çocuklarını yakından iyice tanımalıdır. Fırsatlar verilmeli, iletişim ve etkileşim ile sağlıklı güvenilir ortamlarda gelişmeleri desteklenmelidir. Hiç biri gözden kaçırılmamalı ve hepsi sürece dâhil edilmelidir. Dolayısıyla bireylerin ilgi alanları nelerdir, nelerden hoşlanırlar, ne yapmak onlara iyi gelir vb. bunları ailenin bilmesi gerekmektedir.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623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88913" y="0"/>
            <a:ext cx="5877052" cy="3688460"/>
          </a:xfrm>
          <a:prstGeom prst="rect">
            <a:avLst/>
          </a:prstGeom>
        </p:spPr>
      </p:pic>
      <p:grpSp>
        <p:nvGrpSpPr>
          <p:cNvPr id="3" name="object 3"/>
          <p:cNvGrpSpPr/>
          <p:nvPr/>
        </p:nvGrpSpPr>
        <p:grpSpPr>
          <a:xfrm>
            <a:off x="5974715" y="4006291"/>
            <a:ext cx="6483350" cy="768350"/>
            <a:chOff x="5974715" y="4006291"/>
            <a:chExt cx="6483350" cy="768350"/>
          </a:xfrm>
        </p:grpSpPr>
        <p:pic>
          <p:nvPicPr>
            <p:cNvPr id="4" name="object 4"/>
            <p:cNvPicPr/>
            <p:nvPr/>
          </p:nvPicPr>
          <p:blipFill>
            <a:blip r:embed="rId3" cstate="print"/>
            <a:stretch>
              <a:fillRect/>
            </a:stretch>
          </p:blipFill>
          <p:spPr>
            <a:xfrm>
              <a:off x="7625207" y="4006291"/>
              <a:ext cx="1447292" cy="402640"/>
            </a:xfrm>
            <a:prstGeom prst="rect">
              <a:avLst/>
            </a:prstGeom>
          </p:spPr>
        </p:pic>
        <p:pic>
          <p:nvPicPr>
            <p:cNvPr id="5" name="object 5"/>
            <p:cNvPicPr/>
            <p:nvPr/>
          </p:nvPicPr>
          <p:blipFill>
            <a:blip r:embed="rId4" cstate="print"/>
            <a:stretch>
              <a:fillRect/>
            </a:stretch>
          </p:blipFill>
          <p:spPr>
            <a:xfrm>
              <a:off x="8865743" y="4006291"/>
              <a:ext cx="1910333" cy="402640"/>
            </a:xfrm>
            <a:prstGeom prst="rect">
              <a:avLst/>
            </a:prstGeom>
          </p:spPr>
        </p:pic>
        <p:pic>
          <p:nvPicPr>
            <p:cNvPr id="6" name="object 6"/>
            <p:cNvPicPr/>
            <p:nvPr/>
          </p:nvPicPr>
          <p:blipFill>
            <a:blip r:embed="rId5" cstate="print"/>
            <a:stretch>
              <a:fillRect/>
            </a:stretch>
          </p:blipFill>
          <p:spPr>
            <a:xfrm>
              <a:off x="5974715" y="4371797"/>
              <a:ext cx="1862709" cy="402640"/>
            </a:xfrm>
            <a:prstGeom prst="rect">
              <a:avLst/>
            </a:prstGeom>
          </p:spPr>
        </p:pic>
        <p:pic>
          <p:nvPicPr>
            <p:cNvPr id="7" name="object 7"/>
            <p:cNvPicPr/>
            <p:nvPr/>
          </p:nvPicPr>
          <p:blipFill>
            <a:blip r:embed="rId6" cstate="print"/>
            <a:stretch>
              <a:fillRect/>
            </a:stretch>
          </p:blipFill>
          <p:spPr>
            <a:xfrm>
              <a:off x="7651115" y="4371797"/>
              <a:ext cx="1762886" cy="402640"/>
            </a:xfrm>
            <a:prstGeom prst="rect">
              <a:avLst/>
            </a:prstGeom>
          </p:spPr>
        </p:pic>
        <p:pic>
          <p:nvPicPr>
            <p:cNvPr id="8" name="object 8"/>
            <p:cNvPicPr/>
            <p:nvPr/>
          </p:nvPicPr>
          <p:blipFill>
            <a:blip r:embed="rId7" cstate="print"/>
            <a:stretch>
              <a:fillRect/>
            </a:stretch>
          </p:blipFill>
          <p:spPr>
            <a:xfrm>
              <a:off x="9218041" y="4371797"/>
              <a:ext cx="3239897" cy="402640"/>
            </a:xfrm>
            <a:prstGeom prst="rect">
              <a:avLst/>
            </a:prstGeom>
          </p:spPr>
        </p:pic>
      </p:grpSp>
      <p:pic>
        <p:nvPicPr>
          <p:cNvPr id="9" name="object 9"/>
          <p:cNvPicPr/>
          <p:nvPr/>
        </p:nvPicPr>
        <p:blipFill>
          <a:blip r:embed="rId8" cstate="print"/>
          <a:stretch>
            <a:fillRect/>
          </a:stretch>
        </p:blipFill>
        <p:spPr>
          <a:xfrm>
            <a:off x="7086600" y="4908803"/>
            <a:ext cx="4114800" cy="3297809"/>
          </a:xfrm>
          <a:prstGeom prst="rect">
            <a:avLst/>
          </a:prstGeom>
        </p:spPr>
      </p:pic>
      <p:pic>
        <p:nvPicPr>
          <p:cNvPr id="10" name="object 10"/>
          <p:cNvPicPr/>
          <p:nvPr/>
        </p:nvPicPr>
        <p:blipFill>
          <a:blip r:embed="rId9" cstate="print"/>
          <a:stretch>
            <a:fillRect/>
          </a:stretch>
        </p:blipFill>
        <p:spPr>
          <a:xfrm>
            <a:off x="816978" y="8653513"/>
            <a:ext cx="478421" cy="478409"/>
          </a:xfrm>
          <a:prstGeom prst="rect">
            <a:avLst/>
          </a:prstGeom>
        </p:spPr>
      </p:pic>
      <p:sp>
        <p:nvSpPr>
          <p:cNvPr id="11" name="object 11"/>
          <p:cNvSpPr txBox="1"/>
          <p:nvPr/>
        </p:nvSpPr>
        <p:spPr>
          <a:xfrm>
            <a:off x="1374139" y="8570468"/>
            <a:ext cx="2367280" cy="5137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3200" b="0" i="0" u="none" strike="noStrike" kern="0" cap="none" spc="-30" normalizeH="0" baseline="0" noProof="0" dirty="0">
                <a:ln>
                  <a:noFill/>
                </a:ln>
                <a:solidFill>
                  <a:sysClr val="windowText" lastClr="000000"/>
                </a:solidFill>
                <a:effectLst/>
                <a:uLnTx/>
                <a:uFillTx/>
                <a:latin typeface="Calibri"/>
                <a:cs typeface="Calibri"/>
              </a:rPr>
              <a:t>nuraytoruntay</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pic>
        <p:nvPicPr>
          <p:cNvPr id="12" name="object 12"/>
          <p:cNvPicPr/>
          <p:nvPr/>
        </p:nvPicPr>
        <p:blipFill>
          <a:blip r:embed="rId10" cstate="print"/>
          <a:stretch>
            <a:fillRect/>
          </a:stretch>
        </p:blipFill>
        <p:spPr>
          <a:xfrm>
            <a:off x="764641" y="9513316"/>
            <a:ext cx="682942" cy="598347"/>
          </a:xfrm>
          <a:prstGeom prst="rect">
            <a:avLst/>
          </a:prstGeom>
        </p:spPr>
      </p:pic>
      <p:sp>
        <p:nvSpPr>
          <p:cNvPr id="13" name="object 13"/>
          <p:cNvSpPr txBox="1"/>
          <p:nvPr/>
        </p:nvSpPr>
        <p:spPr>
          <a:xfrm>
            <a:off x="5794375" y="8678671"/>
            <a:ext cx="7618730" cy="6965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4400" b="0" i="0" u="none" strike="noStrike" kern="0" cap="none" spc="-10" normalizeH="0" baseline="0" noProof="0" dirty="0">
                <a:ln>
                  <a:noFill/>
                </a:ln>
                <a:solidFill>
                  <a:sysClr val="windowText" lastClr="000000"/>
                </a:solidFill>
                <a:effectLst/>
                <a:uLnTx/>
                <a:uFillTx/>
                <a:latin typeface="Calibri"/>
                <a:cs typeface="Calibri"/>
              </a:rPr>
              <a:t>DİNLEDİĞİNİZ</a:t>
            </a:r>
            <a:r>
              <a:rPr kumimoji="0" sz="4400" b="0" i="0" u="none" strike="noStrike" kern="0" cap="none" spc="-100" normalizeH="0" baseline="0" noProof="0" dirty="0">
                <a:ln>
                  <a:noFill/>
                </a:ln>
                <a:solidFill>
                  <a:sysClr val="windowText" lastClr="000000"/>
                </a:solidFill>
                <a:effectLst/>
                <a:uLnTx/>
                <a:uFillTx/>
                <a:latin typeface="Calibri"/>
                <a:cs typeface="Calibri"/>
              </a:rPr>
              <a:t> </a:t>
            </a:r>
            <a:r>
              <a:rPr kumimoji="0" sz="4400" b="0" i="0" u="none" strike="noStrike" kern="0" cap="none" spc="0" normalizeH="0" baseline="0" noProof="0" dirty="0">
                <a:ln>
                  <a:noFill/>
                </a:ln>
                <a:solidFill>
                  <a:sysClr val="windowText" lastClr="000000"/>
                </a:solidFill>
                <a:effectLst/>
                <a:uLnTx/>
                <a:uFillTx/>
                <a:latin typeface="Calibri"/>
                <a:cs typeface="Calibri"/>
              </a:rPr>
              <a:t>İÇİN</a:t>
            </a:r>
            <a:r>
              <a:rPr kumimoji="0" sz="4400" b="0" i="0" u="none" strike="noStrike" kern="0" cap="none" spc="-110" normalizeH="0" baseline="0" noProof="0" dirty="0">
                <a:ln>
                  <a:noFill/>
                </a:ln>
                <a:solidFill>
                  <a:sysClr val="windowText" lastClr="000000"/>
                </a:solidFill>
                <a:effectLst/>
                <a:uLnTx/>
                <a:uFillTx/>
                <a:latin typeface="Calibri"/>
                <a:cs typeface="Calibri"/>
              </a:rPr>
              <a:t> </a:t>
            </a:r>
            <a:r>
              <a:rPr kumimoji="0" sz="4400" b="0" i="0" u="none" strike="noStrike" kern="0" cap="none" spc="-10" normalizeH="0" baseline="0" noProof="0" dirty="0">
                <a:ln>
                  <a:noFill/>
                </a:ln>
                <a:solidFill>
                  <a:sysClr val="windowText" lastClr="000000"/>
                </a:solidFill>
                <a:effectLst/>
                <a:uLnTx/>
                <a:uFillTx/>
                <a:latin typeface="Calibri"/>
                <a:cs typeface="Calibri"/>
              </a:rPr>
              <a:t>TEŞEKKÜRLER!</a:t>
            </a:r>
            <a:endParaRPr kumimoji="0" sz="44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1435100" y="9536379"/>
            <a:ext cx="3793490" cy="45212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800" b="0" i="0" u="none" strike="noStrike" kern="0" cap="none" spc="-30" normalizeH="0" baseline="0" noProof="0" dirty="0">
                <a:ln>
                  <a:noFill/>
                </a:ln>
                <a:solidFill>
                  <a:sysClr val="windowText" lastClr="000000"/>
                </a:solidFill>
                <a:effectLst/>
                <a:uLnTx/>
                <a:uFillTx/>
                <a:latin typeface="Calibri"/>
                <a:cs typeface="Calibri"/>
                <a:hlinkClick r:id="rId11"/>
              </a:rPr>
              <a:t>nuray.toruntay@tfo.k12.tr</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extLst>
      <p:ext uri="{BB962C8B-B14F-4D97-AF65-F5344CB8AC3E}">
        <p14:creationId xmlns:p14="http://schemas.microsoft.com/office/powerpoint/2010/main" val="296421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ÖZEL GEREKSİNİMİ OLAN BİREYLER NELER YAŞARLAR?</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4934684"/>
          </a:xfrm>
          <a:prstGeom prst="rect">
            <a:avLst/>
          </a:prstGeom>
          <a:noFill/>
        </p:spPr>
        <p:txBody>
          <a:bodyPr wrap="square" rtlCol="0">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Mimik, tonlama, jestler gibi sosyal ipuçlarını yorumlamakta zorlanabilirler. Bu durum karşısında yanlış anlaşılabilmektedirler.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Rutinlerinin aniden değişmesi kaygı yaratabilir. Kendi alanlarına ve özel ilgi alanlarına değer verilince kendilerini güvende hissederler.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Ses, ışık, koku, dokunma vb. gibi yoğun duyusal hassasiyetler yaşayabilirler.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Bazı şeylere karşı takıntıları olabilirler.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İletişim kurmak isteseler bile zaman zaman doğru kelimeleri bulmakta zorlanabilirler. Samimi ve sabırlı yaklaşımları hemen fark ederler ve bağ kurarlar. </a:t>
            </a:r>
            <a:r>
              <a:rPr lang="tr-TR" sz="2400" u="sng" dirty="0">
                <a:latin typeface="Calibri" panose="020F0502020204030204" pitchFamily="34" charset="0"/>
                <a:ea typeface="Times New Roman" panose="02020603050405020304" pitchFamily="18" charset="0"/>
                <a:cs typeface="Calibri" panose="020F0502020204030204" pitchFamily="34" charset="0"/>
              </a:rPr>
              <a:t>Gerçek sevgiyi anlar ve hissederler. Seçicilerdir, herkesi seçmezler.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Oyunu başlatmakta, oyunun kurallarını korumakta ve duygularını ifade etmekte zorlanabilirler ama oyunbozan değillerdir.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05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KARDEŞLER NASIL DESTEKLENEBİLİR?</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4469622"/>
          </a:xfrm>
          <a:prstGeom prst="rect">
            <a:avLst/>
          </a:prstGeom>
          <a:noFill/>
        </p:spPr>
        <p:txBody>
          <a:bodyPr wrap="square" rtlCol="0">
            <a:spAutoFit/>
          </a:bodyPr>
          <a:lstStyle/>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1.Duygularını İfade Etmesine Alan Açarak Duygularının Normal Olduğunu Fark Etmelerini Sağlamak</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Duygularının normal olduğunu bilmek, kardeşlerin en büyük güven kaynağıdır.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Calibri" panose="020F0502020204030204" pitchFamily="34" charset="0"/>
                <a:cs typeface="Calibri" panose="020F0502020204030204" pitchFamily="34" charset="0"/>
              </a:rPr>
              <a:t>“Ben de görülüyor muyum?” kaygısı ağır basabilir.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“Beni kimse anlamıyor.” onları </a:t>
            </a:r>
            <a:r>
              <a:rPr lang="tr-TR" sz="2400" i="1" dirty="0">
                <a:latin typeface="Calibri" panose="020F0502020204030204" pitchFamily="34" charset="0"/>
                <a:ea typeface="Times New Roman" panose="02020603050405020304" pitchFamily="18" charset="0"/>
                <a:cs typeface="Calibri" panose="020F0502020204030204" pitchFamily="34" charset="0"/>
              </a:rPr>
              <a:t>duygusal olarak içe kapanık</a:t>
            </a:r>
            <a:r>
              <a:rPr lang="tr-TR" sz="2400" dirty="0">
                <a:latin typeface="Calibri" panose="020F0502020204030204" pitchFamily="34" charset="0"/>
                <a:ea typeface="Times New Roman" panose="02020603050405020304" pitchFamily="18" charset="0"/>
                <a:cs typeface="Calibri" panose="020F0502020204030204" pitchFamily="34" charset="0"/>
              </a:rPr>
              <a:t> yapabilir.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“Seni anlıyorum.” demek çok rahatlatır.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i="1" dirty="0">
                <a:latin typeface="Calibri" panose="020F0502020204030204" pitchFamily="34" charset="0"/>
                <a:ea typeface="Times New Roman" panose="02020603050405020304" pitchFamily="18" charset="0"/>
                <a:cs typeface="Calibri" panose="020F0502020204030204" pitchFamily="34" charset="0"/>
              </a:rPr>
              <a:t>. “Senin neye ihtiyacın var?”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Calibri" panose="020F0502020204030204" pitchFamily="34" charset="0"/>
                <a:cs typeface="Calibri" panose="020F0502020204030204" pitchFamily="34" charset="0"/>
              </a:rPr>
              <a:t>. “Şimdi üzgün hissediyorsun gibi görünüyor, doğru mu?”</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i="1" dirty="0">
                <a:latin typeface="Calibri" panose="020F0502020204030204" pitchFamily="34" charset="0"/>
                <a:ea typeface="Times New Roman" panose="02020603050405020304" pitchFamily="18" charset="0"/>
                <a:cs typeface="Calibri" panose="020F0502020204030204" pitchFamily="34" charset="0"/>
              </a:rPr>
              <a:t>. “Senin hislerin de önemli.”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i="1" dirty="0">
                <a:latin typeface="Calibri" panose="020F0502020204030204" pitchFamily="34" charset="0"/>
                <a:ea typeface="Times New Roman" panose="02020603050405020304" pitchFamily="18" charset="0"/>
                <a:cs typeface="Calibri" panose="020F0502020204030204" pitchFamily="34" charset="0"/>
              </a:rPr>
              <a:t>. “Sadece kardeşin değil, sen de çok değerlisin.”</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82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2.Empati ve Anlayış Becerilerini Desteklemek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2856231"/>
          </a:xfrm>
          <a:prstGeom prst="rect">
            <a:avLst/>
          </a:prstGeom>
          <a:noFill/>
        </p:spPr>
        <p:txBody>
          <a:bodyPr wrap="square" rtlCol="0">
            <a:spAutoFit/>
          </a:bodyPr>
          <a:lstStyle/>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Kardeşlerle birlikte yapılan etkinlikler empatiyi güçlendirir: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Birlikte rol oynama oyunları</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Duygu </a:t>
            </a:r>
            <a:r>
              <a:rPr lang="tr-TR" sz="2400" dirty="0" err="1">
                <a:latin typeface="Calibri" panose="020F0502020204030204" pitchFamily="34" charset="0"/>
                <a:ea typeface="Times New Roman" panose="02020603050405020304" pitchFamily="18" charset="0"/>
                <a:cs typeface="Calibri" panose="020F0502020204030204" pitchFamily="34" charset="0"/>
              </a:rPr>
              <a:t>aynalama</a:t>
            </a:r>
            <a:r>
              <a:rPr lang="tr-TR" sz="2400" dirty="0">
                <a:latin typeface="Calibri" panose="020F0502020204030204" pitchFamily="34" charset="0"/>
                <a:ea typeface="Times New Roman" panose="02020603050405020304" pitchFamily="18" charset="0"/>
                <a:cs typeface="Calibri" panose="020F0502020204030204" pitchFamily="34" charset="0"/>
              </a:rPr>
              <a:t> oyunları</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Hikâye tamamlama etkinlikleri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u="sng" dirty="0">
                <a:latin typeface="Calibri" panose="020F0502020204030204" pitchFamily="34" charset="0"/>
                <a:ea typeface="Times New Roman" panose="02020603050405020304" pitchFamily="18" charset="0"/>
                <a:cs typeface="Calibri" panose="020F0502020204030204" pitchFamily="34" charset="0"/>
              </a:rPr>
              <a:t>Onlarla birlikte yaşamayı öğreniyorlar. Kardeşini zamanla tanıyor. Kendisini kendisine ispat edince de kendine güveni geliyor.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49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“DIR FLOORTIME”</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6947030"/>
          </a:xfrm>
          <a:prstGeom prst="rect">
            <a:avLst/>
          </a:prstGeom>
          <a:noFill/>
        </p:spPr>
        <p:txBody>
          <a:bodyPr wrap="square" rtlCol="0">
            <a:spAutoFit/>
          </a:bodyPr>
          <a:lstStyle/>
          <a:p>
            <a:pPr>
              <a:lnSpc>
                <a:spcPct val="107000"/>
              </a:lnSpc>
              <a:spcAft>
                <a:spcPts val="800"/>
              </a:spcAft>
            </a:pPr>
            <a:r>
              <a:rPr lang="tr-TR" b="1" dirty="0">
                <a:latin typeface="Calibri" panose="020F0502020204030204" pitchFamily="34" charset="0"/>
                <a:ea typeface="Times New Roman" panose="02020603050405020304" pitchFamily="18" charset="0"/>
                <a:cs typeface="Calibri" panose="020F0502020204030204" pitchFamily="34" charset="0"/>
              </a:rPr>
              <a:t>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Çocuk Psikiyatristi Dr. </a:t>
            </a:r>
            <a:r>
              <a:rPr lang="tr-TR" sz="2400" dirty="0" err="1">
                <a:latin typeface="Calibri" panose="020F0502020204030204" pitchFamily="34" charset="0"/>
                <a:ea typeface="Times New Roman" panose="02020603050405020304" pitchFamily="18" charset="0"/>
                <a:cs typeface="Calibri" panose="020F0502020204030204" pitchFamily="34" charset="0"/>
              </a:rPr>
              <a:t>Stanley</a:t>
            </a: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dirty="0" err="1">
                <a:latin typeface="Calibri" panose="020F0502020204030204" pitchFamily="34" charset="0"/>
                <a:ea typeface="Times New Roman" panose="02020603050405020304" pitchFamily="18" charset="0"/>
                <a:cs typeface="Calibri" panose="020F0502020204030204" pitchFamily="34" charset="0"/>
              </a:rPr>
              <a:t>Greenspan</a:t>
            </a:r>
            <a:r>
              <a:rPr lang="tr-TR" sz="2400" dirty="0">
                <a:latin typeface="Calibri" panose="020F0502020204030204" pitchFamily="34" charset="0"/>
                <a:ea typeface="Times New Roman" panose="02020603050405020304" pitchFamily="18" charset="0"/>
                <a:cs typeface="Calibri" panose="020F0502020204030204" pitchFamily="34" charset="0"/>
              </a:rPr>
              <a:t> ve Dr. </a:t>
            </a:r>
            <a:r>
              <a:rPr lang="tr-TR" sz="2400" dirty="0" err="1">
                <a:latin typeface="Calibri" panose="020F0502020204030204" pitchFamily="34" charset="0"/>
                <a:ea typeface="Times New Roman" panose="02020603050405020304" pitchFamily="18" charset="0"/>
                <a:cs typeface="Calibri" panose="020F0502020204030204" pitchFamily="34" charset="0"/>
              </a:rPr>
              <a:t>Serena</a:t>
            </a: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dirty="0" err="1">
                <a:latin typeface="Calibri" panose="020F0502020204030204" pitchFamily="34" charset="0"/>
                <a:ea typeface="Times New Roman" panose="02020603050405020304" pitchFamily="18" charset="0"/>
                <a:cs typeface="Calibri" panose="020F0502020204030204" pitchFamily="34" charset="0"/>
              </a:rPr>
              <a:t>Wieder</a:t>
            </a:r>
            <a:r>
              <a:rPr lang="tr-TR" sz="2400" dirty="0">
                <a:latin typeface="Calibri" panose="020F0502020204030204" pitchFamily="34" charset="0"/>
                <a:ea typeface="Times New Roman" panose="02020603050405020304" pitchFamily="18" charset="0"/>
                <a:cs typeface="Calibri" panose="020F0502020204030204" pitchFamily="34" charset="0"/>
              </a:rPr>
              <a:t> tarafından “yerde oyun” adını verdiği bu yaklaşımın temel hedefi; ebeveynlerin ve kardeşlerin özel gereksinimi olan bireyi tanıyıp onlar ile doğru iletişim kurabilmelerini sağlamak ve günlük yaşamda karşılarına çıkan problemlerle baş edebilmelerini kolaylaştırmaktır.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D (Development) Gelişimsel Bölüm:</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Gelişimsel bölümde fonksiyonel duygusal gelişim basamakları vardır.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2400"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I (</a:t>
            </a:r>
            <a:r>
              <a:rPr lang="tr-TR" sz="2400" b="1" dirty="0" err="1">
                <a:latin typeface="Calibri" panose="020F0502020204030204" pitchFamily="34" charset="0"/>
                <a:ea typeface="Times New Roman" panose="02020603050405020304" pitchFamily="18" charset="0"/>
                <a:cs typeface="Calibri" panose="020F0502020204030204" pitchFamily="34" charset="0"/>
              </a:rPr>
              <a:t>Individual</a:t>
            </a:r>
            <a:r>
              <a:rPr lang="tr-TR" sz="2400" b="1" dirty="0">
                <a:latin typeface="Calibri" panose="020F0502020204030204" pitchFamily="34" charset="0"/>
                <a:ea typeface="Times New Roman" panose="02020603050405020304" pitchFamily="18" charset="0"/>
                <a:cs typeface="Calibri" panose="020F0502020204030204" pitchFamily="34" charset="0"/>
              </a:rPr>
              <a:t> </a:t>
            </a:r>
            <a:r>
              <a:rPr lang="tr-TR" sz="2400" b="1" dirty="0" err="1">
                <a:latin typeface="Calibri" panose="020F0502020204030204" pitchFamily="34" charset="0"/>
                <a:ea typeface="Times New Roman" panose="02020603050405020304" pitchFamily="18" charset="0"/>
                <a:cs typeface="Calibri" panose="020F0502020204030204" pitchFamily="34" charset="0"/>
              </a:rPr>
              <a:t>Differences</a:t>
            </a:r>
            <a:r>
              <a:rPr lang="tr-TR" sz="2400" b="1" dirty="0">
                <a:latin typeface="Calibri" panose="020F0502020204030204" pitchFamily="34" charset="0"/>
                <a:ea typeface="Times New Roman" panose="02020603050405020304" pitchFamily="18" charset="0"/>
                <a:cs typeface="Calibri" panose="020F0502020204030204" pitchFamily="34" charset="0"/>
              </a:rPr>
              <a:t>) Bireysel Farklılıklar Bölümü:</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Her çocuğun duygusal açıdan çevresinden aldığı uyaranları işlemesi farklıdır. Bu bölümde çocuğun duyusal olarak çevresine nasıl dönüt verdiğine bakılır ve bunları göz önünde bulundurarak çalışma programı hazırlanır.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2400"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R (</a:t>
            </a:r>
            <a:r>
              <a:rPr lang="tr-TR" sz="2400" b="1" dirty="0" err="1">
                <a:latin typeface="Calibri" panose="020F0502020204030204" pitchFamily="34" charset="0"/>
                <a:ea typeface="Times New Roman" panose="02020603050405020304" pitchFamily="18" charset="0"/>
                <a:cs typeface="Calibri" panose="020F0502020204030204" pitchFamily="34" charset="0"/>
              </a:rPr>
              <a:t>Relationship</a:t>
            </a:r>
            <a:r>
              <a:rPr lang="tr-TR" sz="2400" b="1" dirty="0">
                <a:latin typeface="Calibri" panose="020F0502020204030204" pitchFamily="34" charset="0"/>
                <a:ea typeface="Times New Roman" panose="02020603050405020304" pitchFamily="18" charset="0"/>
                <a:cs typeface="Calibri" panose="020F0502020204030204" pitchFamily="34" charset="0"/>
              </a:rPr>
              <a:t> </a:t>
            </a:r>
            <a:r>
              <a:rPr lang="tr-TR" sz="2400" b="1" dirty="0" err="1">
                <a:latin typeface="Calibri" panose="020F0502020204030204" pitchFamily="34" charset="0"/>
                <a:ea typeface="Times New Roman" panose="02020603050405020304" pitchFamily="18" charset="0"/>
                <a:cs typeface="Calibri" panose="020F0502020204030204" pitchFamily="34" charset="0"/>
              </a:rPr>
              <a:t>Based</a:t>
            </a:r>
            <a:r>
              <a:rPr lang="tr-TR" sz="2400" b="1" dirty="0">
                <a:latin typeface="Calibri" panose="020F0502020204030204" pitchFamily="34" charset="0"/>
                <a:ea typeface="Times New Roman" panose="02020603050405020304" pitchFamily="18" charset="0"/>
                <a:cs typeface="Calibri" panose="020F0502020204030204" pitchFamily="34" charset="0"/>
              </a:rPr>
              <a:t>) İlişki Temelli Bölüm:</a:t>
            </a: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Ebeveynlerin ve kardeşlerin özel gereksinimi olan bireylerin duygu durumu ve gelişimsel seviyesine göre bireyle iletişime geçmesidir.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15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“DIR FLOORTIME”</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2565959"/>
          </a:xfrm>
          <a:prstGeom prst="rect">
            <a:avLst/>
          </a:prstGeom>
          <a:noFill/>
        </p:spPr>
        <p:txBody>
          <a:bodyPr wrap="square" rtlCol="0">
            <a:spAutoFit/>
          </a:bodyPr>
          <a:lstStyle/>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Yemek hazırlarken, temizlik yaparken, markette alışveriş yaparken, dışarıya çıkmaya hazırlanırken gerçek hayat aktivitelerini çalışmalara katmak önemlidir. Bu yolla günlük yaşamdan birçok şeyin neden, nasıl yapıldığını anlamasını sağlarız ve bireyi günlük hayatın ve toplumun bir parçası haline getiririz.</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 Özel gereksinimi olan bireye bir bütün olarak yaklaşır ve onun diğer insanlarla etkileşimine odaklanır. Bu yöntemin felsefesine göre bireyin mutlaka duygusal olarak kendi dünyasındaki insanlara bağlanır ve bilişsel-duygusal gelişimi için onlarla etkileşime girme becerisini gösterir.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5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Kardeş Katılımını Teşvik Etmek</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1655518"/>
          </a:xfrm>
          <a:prstGeom prst="rect">
            <a:avLst/>
          </a:prstGeom>
          <a:noFill/>
        </p:spPr>
        <p:txBody>
          <a:bodyPr wrap="square" rtlCol="0">
            <a:spAutoFit/>
          </a:bodyPr>
          <a:lstStyle/>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Davranışsal zorlukları yönetme temeline dayanarak, kardeş katılımını teşvik etmek, aile dinamiklerini ve destek sistemlerini güçlendirmede önemli bir unsur olarak ortaya çıkmaktadır. Bu yaklaşım, bireyler arasında anlayış ve empatiyi teşvik eder. Ailenin iyileşme yolculuğunu önemli ölçüde iyileştirir ve herkesin ihtiyaçlarının kabul edilip karşılandığı besleyici bir ortam yaratır.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6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47983">
            <a:off x="13218362" y="5544792"/>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2209800" y="1562100"/>
            <a:ext cx="14249400" cy="1107996"/>
          </a:xfrm>
          <a:prstGeom prst="rect">
            <a:avLst/>
          </a:prstGeom>
        </p:spPr>
        <p:txBody>
          <a:bodyPr wrap="square" lIns="0" tIns="0" rIns="0" bIns="0" rtlCol="0" anchor="t">
            <a:spAutoFit/>
          </a:bodyPr>
          <a:lstStyle/>
          <a:p>
            <a:endParaRPr lang="tr-TR" sz="2400" dirty="0">
              <a:solidFill>
                <a:schemeClr val="tx2">
                  <a:lumMod val="50000"/>
                </a:schemeClr>
              </a:solidFill>
              <a:latin typeface="Body Grotesque Large" panose="020B0604020202020204" charset="0"/>
            </a:endParaRPr>
          </a:p>
          <a:p>
            <a:br>
              <a:rPr lang="tr-TR" sz="2400" dirty="0">
                <a:solidFill>
                  <a:schemeClr val="tx2">
                    <a:lumMod val="50000"/>
                  </a:schemeClr>
                </a:solidFill>
                <a:latin typeface="Body Grotesque Large" panose="020B0604020202020204" charset="0"/>
              </a:rPr>
            </a:br>
            <a:endParaRPr lang="tr-TR" sz="2400" dirty="0">
              <a:solidFill>
                <a:schemeClr val="tx2">
                  <a:lumMod val="50000"/>
                </a:schemeClr>
              </a:solidFill>
              <a:latin typeface="Body Grotesque Large" panose="020B0604020202020204" charset="0"/>
            </a:endParaRPr>
          </a:p>
        </p:txBody>
      </p:sp>
      <p:sp>
        <p:nvSpPr>
          <p:cNvPr id="6" name="Freeform 6"/>
          <p:cNvSpPr/>
          <p:nvPr/>
        </p:nvSpPr>
        <p:spPr>
          <a:xfrm>
            <a:off x="15468600" y="-190670"/>
            <a:ext cx="3847925" cy="2327133"/>
          </a:xfrm>
          <a:custGeom>
            <a:avLst/>
            <a:gdLst/>
            <a:ahLst/>
            <a:cxnLst/>
            <a:rect l="l" t="t" r="r" b="b"/>
            <a:pathLst>
              <a:path w="3162125" h="1984233">
                <a:moveTo>
                  <a:pt x="0" y="0"/>
                </a:moveTo>
                <a:lnTo>
                  <a:pt x="3162125" y="0"/>
                </a:lnTo>
                <a:lnTo>
                  <a:pt x="3162125" y="1984233"/>
                </a:lnTo>
                <a:lnTo>
                  <a:pt x="0" y="1984233"/>
                </a:lnTo>
                <a:lnTo>
                  <a:pt x="0" y="0"/>
                </a:lnTo>
                <a:close/>
              </a:path>
            </a:pathLst>
          </a:custGeom>
          <a:blipFill>
            <a:blip r:embed="rId3"/>
            <a:stretch>
              <a:fillRect/>
            </a:stretch>
          </a:blipFill>
        </p:spPr>
        <p:txBody>
          <a:bodyPr/>
          <a:lstStyle/>
          <a:p>
            <a:endParaRPr lang="tr-TR"/>
          </a:p>
        </p:txBody>
      </p:sp>
      <p:sp>
        <p:nvSpPr>
          <p:cNvPr id="7" name="Freeform 7"/>
          <p:cNvSpPr/>
          <p:nvPr/>
        </p:nvSpPr>
        <p:spPr>
          <a:xfrm rot="-10668024">
            <a:off x="-6313364" y="-4576111"/>
            <a:ext cx="9870585" cy="8229600"/>
          </a:xfrm>
          <a:custGeom>
            <a:avLst/>
            <a:gdLst/>
            <a:ahLst/>
            <a:cxnLst/>
            <a:rect l="l" t="t" r="r" b="b"/>
            <a:pathLst>
              <a:path w="9870585" h="8229600">
                <a:moveTo>
                  <a:pt x="0" y="0"/>
                </a:moveTo>
                <a:lnTo>
                  <a:pt x="9870585" y="0"/>
                </a:lnTo>
                <a:lnTo>
                  <a:pt x="9870585" y="8229600"/>
                </a:lnTo>
                <a:lnTo>
                  <a:pt x="0" y="8229600"/>
                </a:lnTo>
                <a:lnTo>
                  <a:pt x="0" y="0"/>
                </a:lnTo>
                <a:close/>
              </a:path>
            </a:pathLst>
          </a:custGeom>
          <a:blipFill>
            <a:blip r:embed="rId2"/>
            <a:stretch>
              <a:fillRect/>
            </a:stretch>
          </a:blipFill>
        </p:spPr>
        <p:txBody>
          <a:bodyPr/>
          <a:lstStyle/>
          <a:p>
            <a:endParaRPr lang="tr-TR" dirty="0"/>
          </a:p>
        </p:txBody>
      </p:sp>
      <p:sp>
        <p:nvSpPr>
          <p:cNvPr id="4" name="Metin kutusu 3"/>
          <p:cNvSpPr txBox="1"/>
          <p:nvPr/>
        </p:nvSpPr>
        <p:spPr>
          <a:xfrm>
            <a:off x="2209800" y="342900"/>
            <a:ext cx="14249400" cy="847604"/>
          </a:xfrm>
          <a:prstGeom prst="rect">
            <a:avLst/>
          </a:prstGeom>
          <a:noFill/>
        </p:spPr>
        <p:txBody>
          <a:bodyPr wrap="square" rtlCol="0">
            <a:spAutoFit/>
          </a:bodyPr>
          <a:lstStyle/>
          <a:p>
            <a:pPr lvl="0" algn="ctr">
              <a:lnSpc>
                <a:spcPct val="107000"/>
              </a:lnSpc>
              <a:spcAft>
                <a:spcPts val="800"/>
              </a:spcAft>
            </a:pPr>
            <a:r>
              <a:rPr lang="tr-TR" sz="48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Kardeş Katılımının Dört Temel Nedeni</a:t>
            </a:r>
            <a:endParaRPr lang="tr-TR" sz="4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2209800" y="2476500"/>
            <a:ext cx="14249400" cy="4059253"/>
          </a:xfrm>
          <a:prstGeom prst="rect">
            <a:avLst/>
          </a:prstGeom>
          <a:noFill/>
        </p:spPr>
        <p:txBody>
          <a:bodyPr wrap="square" rtlCol="0">
            <a:spAutoFit/>
          </a:bodyPr>
          <a:lstStyle/>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1.Anlayış ve Empatiyi Geliştirir :</a:t>
            </a:r>
            <a:r>
              <a:rPr lang="tr-TR" sz="2400" dirty="0">
                <a:latin typeface="Calibri" panose="020F0502020204030204" pitchFamily="34" charset="0"/>
                <a:ea typeface="Times New Roman" panose="02020603050405020304" pitchFamily="18" charset="0"/>
                <a:cs typeface="Calibri" panose="020F0502020204030204" pitchFamily="34" charset="0"/>
              </a:rPr>
              <a:t> Kardeşler özel gereksinimlerin neler olduğunu daha yakından anlarlar ve bu da kardeşlerinin benzersiz bakış açısına karşı empati geliştirmelerini sağlar.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2.İletişimi Geliştirir :</a:t>
            </a:r>
            <a:r>
              <a:rPr lang="tr-TR" sz="2400" dirty="0">
                <a:latin typeface="Calibri" panose="020F0502020204030204" pitchFamily="34" charset="0"/>
                <a:ea typeface="Times New Roman" panose="02020603050405020304" pitchFamily="18" charset="0"/>
                <a:cs typeface="Calibri" panose="020F0502020204030204" pitchFamily="34" charset="0"/>
              </a:rPr>
              <a:t> Kardeşleri terapiye dahil etmek, onlara özel iletişim stratejileri sunar, daha akıcı etkileşimler sağlar ve aile dinamiği içindeki yanlış anlamaları azaltır.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3.Aile Uyumunu Geliştirir :</a:t>
            </a:r>
            <a:r>
              <a:rPr lang="tr-TR" sz="2400" dirty="0">
                <a:latin typeface="Calibri" panose="020F0502020204030204" pitchFamily="34" charset="0"/>
                <a:ea typeface="Times New Roman" panose="02020603050405020304" pitchFamily="18" charset="0"/>
                <a:cs typeface="Calibri" panose="020F0502020204030204" pitchFamily="34" charset="0"/>
              </a:rPr>
              <a:t> Aktif katılım kardeşlerin zorlukları ve güçlü yönleri tanımasına, birliği ve paylaşılan sorumluluğu teşvik etmesine ve aile bağlarını güçlendirmesine yardımcı olur.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4.İzolasyonu Azaltır :</a:t>
            </a:r>
            <a:r>
              <a:rPr lang="tr-TR" sz="2400" dirty="0">
                <a:latin typeface="Calibri" panose="020F0502020204030204" pitchFamily="34" charset="0"/>
                <a:ea typeface="Times New Roman" panose="02020603050405020304" pitchFamily="18" charset="0"/>
                <a:cs typeface="Calibri" panose="020F0502020204030204" pitchFamily="34" charset="0"/>
              </a:rPr>
              <a:t> Kardeşleri terapi seanslarına dahil etmek, paylaşmak istemediği duygularını azaltmaya, bağları güçlendirmeye ve herkesin değerli ve dahil hissettiği destekleyici bir aile ortamı yaratmaya yardımcı olur.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Times New Roman" panose="02020603050405020304" pitchFamily="18" charset="0"/>
                <a:cs typeface="Calibri" panose="020F0502020204030204" pitchFamily="34" charset="0"/>
              </a:rPr>
              <a:t>*</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Lori</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Jeanne</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Peloquin</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Ph.d</a:t>
            </a:r>
            <a:r>
              <a:rPr lang="tr-TR" dirty="0">
                <a:latin typeface="Calibri" panose="020F0502020204030204" pitchFamily="34" charset="0"/>
                <a:ea typeface="Times New Roman" panose="02020603050405020304" pitchFamily="18" charset="0"/>
                <a:cs typeface="Calibri" panose="020F0502020204030204" pitchFamily="34" charset="0"/>
              </a:rPr>
              <a:t> AUTİSM-</a:t>
            </a:r>
            <a:r>
              <a:rPr lang="tr-TR" dirty="0" err="1">
                <a:latin typeface="Calibri" panose="020F0502020204030204" pitchFamily="34" charset="0"/>
                <a:ea typeface="Times New Roman" panose="02020603050405020304" pitchFamily="18" charset="0"/>
                <a:cs typeface="Calibri" panose="020F0502020204030204" pitchFamily="34" charset="0"/>
              </a:rPr>
              <a:t>Asperger’s</a:t>
            </a:r>
            <a:r>
              <a:rPr lang="tr-TR" dirty="0">
                <a:latin typeface="Calibri" panose="020F0502020204030204" pitchFamily="34" charset="0"/>
                <a:ea typeface="Times New Roman" panose="02020603050405020304" pitchFamily="18" charset="0"/>
                <a:cs typeface="Calibri" panose="020F0502020204030204" pitchFamily="34" charset="0"/>
              </a:rPr>
              <a:t> Digest Ekim 2001 sayısından uyarlanmıştır.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1106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1494</Words>
  <Application>Microsoft Office PowerPoint</Application>
  <PresentationFormat>Özel</PresentationFormat>
  <Paragraphs>145</Paragraphs>
  <Slides>20</Slides>
  <Notes>0</Notes>
  <HiddenSlides>0</HiddenSlides>
  <MMClips>0</MMClips>
  <ScaleCrop>false</ScaleCrop>
  <HeadingPairs>
    <vt:vector size="4" baseType="variant">
      <vt:variant>
        <vt:lpstr>Tema</vt:lpstr>
      </vt:variant>
      <vt:variant>
        <vt:i4>2</vt:i4>
      </vt:variant>
      <vt:variant>
        <vt:lpstr>Slayt Başlıkları</vt:lpstr>
      </vt:variant>
      <vt:variant>
        <vt:i4>20</vt:i4>
      </vt:variant>
    </vt:vector>
  </HeadingPairs>
  <TitlesOfParts>
    <vt:vector size="22" baseType="lpstr">
      <vt:lpstr>Office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Yayın sırasında akılda tutulması gereken bazı kurallar ve hatırlatıcılar bulunmaktadır.</dc:title>
  <dc:creator>user</dc:creator>
  <cp:lastModifiedBy>Konuk Kullanıcı</cp:lastModifiedBy>
  <cp:revision>24</cp:revision>
  <dcterms:created xsi:type="dcterms:W3CDTF">2006-08-16T00:00:00Z</dcterms:created>
  <dcterms:modified xsi:type="dcterms:W3CDTF">2025-12-04T19:25:02Z</dcterms:modified>
  <dc:identifier>DAG3jXKx744</dc:identifier>
</cp:coreProperties>
</file>